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60"/>
  </p:notesMasterIdLst>
  <p:handoutMasterIdLst>
    <p:handoutMasterId r:id="rId61"/>
  </p:handoutMasterIdLst>
  <p:sldIdLst>
    <p:sldId id="303" r:id="rId2"/>
    <p:sldId id="320" r:id="rId3"/>
    <p:sldId id="322" r:id="rId4"/>
    <p:sldId id="323" r:id="rId5"/>
    <p:sldId id="326" r:id="rId6"/>
    <p:sldId id="332" r:id="rId7"/>
    <p:sldId id="330" r:id="rId8"/>
    <p:sldId id="360" r:id="rId9"/>
    <p:sldId id="363" r:id="rId10"/>
    <p:sldId id="361" r:id="rId11"/>
    <p:sldId id="362" r:id="rId12"/>
    <p:sldId id="359" r:id="rId13"/>
    <p:sldId id="333" r:id="rId14"/>
    <p:sldId id="364" r:id="rId15"/>
    <p:sldId id="365" r:id="rId16"/>
    <p:sldId id="367" r:id="rId17"/>
    <p:sldId id="368" r:id="rId18"/>
    <p:sldId id="371" r:id="rId19"/>
    <p:sldId id="369" r:id="rId20"/>
    <p:sldId id="334" r:id="rId21"/>
    <p:sldId id="335" r:id="rId22"/>
    <p:sldId id="336" r:id="rId23"/>
    <p:sldId id="337" r:id="rId24"/>
    <p:sldId id="338" r:id="rId25"/>
    <p:sldId id="339" r:id="rId26"/>
    <p:sldId id="341" r:id="rId27"/>
    <p:sldId id="343" r:id="rId28"/>
    <p:sldId id="344" r:id="rId29"/>
    <p:sldId id="340" r:id="rId30"/>
    <p:sldId id="345" r:id="rId31"/>
    <p:sldId id="346" r:id="rId32"/>
    <p:sldId id="348" r:id="rId33"/>
    <p:sldId id="349" r:id="rId34"/>
    <p:sldId id="350" r:id="rId35"/>
    <p:sldId id="351" r:id="rId36"/>
    <p:sldId id="352" r:id="rId37"/>
    <p:sldId id="383" r:id="rId38"/>
    <p:sldId id="353" r:id="rId39"/>
    <p:sldId id="354" r:id="rId40"/>
    <p:sldId id="356" r:id="rId41"/>
    <p:sldId id="358" r:id="rId42"/>
    <p:sldId id="357" r:id="rId43"/>
    <p:sldId id="355" r:id="rId44"/>
    <p:sldId id="380" r:id="rId45"/>
    <p:sldId id="381" r:id="rId46"/>
    <p:sldId id="372" r:id="rId47"/>
    <p:sldId id="373" r:id="rId48"/>
    <p:sldId id="370" r:id="rId49"/>
    <p:sldId id="376" r:id="rId50"/>
    <p:sldId id="377" r:id="rId51"/>
    <p:sldId id="378" r:id="rId52"/>
    <p:sldId id="374" r:id="rId53"/>
    <p:sldId id="375" r:id="rId54"/>
    <p:sldId id="384" r:id="rId55"/>
    <p:sldId id="382" r:id="rId56"/>
    <p:sldId id="379" r:id="rId57"/>
    <p:sldId id="287" r:id="rId58"/>
    <p:sldId id="366" r:id="rId59"/>
  </p:sldIdLst>
  <p:sldSz cx="9144000" cy="6858000" type="screen4x3"/>
  <p:notesSz cx="6669088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0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B948"/>
    <a:srgbClr val="50B847"/>
    <a:srgbClr val="0397D7"/>
    <a:srgbClr val="98C83C"/>
    <a:srgbClr val="8E92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10" autoAdjust="0"/>
    <p:restoredTop sz="93466" autoAdjust="0"/>
  </p:normalViewPr>
  <p:slideViewPr>
    <p:cSldViewPr>
      <p:cViewPr varScale="1">
        <p:scale>
          <a:sx n="80" d="100"/>
          <a:sy n="80" d="100"/>
        </p:scale>
        <p:origin x="1267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26" d="100"/>
          <a:sy n="26" d="100"/>
        </p:scale>
        <p:origin x="837" y="27"/>
      </p:cViewPr>
      <p:guideLst>
        <p:guide orient="horz" pos="3110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88936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155" y="2"/>
            <a:ext cx="288936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7E5BFD-3546-4BE5-A80B-F4B8336285EA}" type="datetimeFigureOut">
              <a:rPr lang="en-GB" smtClean="0"/>
              <a:t>03/11/2019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88936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155" y="9377363"/>
            <a:ext cx="288936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02B56F-21A1-468B-A250-7BD265329F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2201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3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751834-CC12-4205-ACFC-301FBA13A5DF}" type="datetimeFigureOut">
              <a:rPr lang="en-GB" smtClean="0"/>
              <a:t>03/11/2019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66775" y="739775"/>
            <a:ext cx="4935538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689515"/>
            <a:ext cx="533527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9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377319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2300D1-E5D5-48D8-86EE-AA470A53D0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453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8"/>
            <a:ext cx="5335270" cy="4833839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73942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8345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3309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23474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4113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95644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09154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6248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7700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7800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442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1447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190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6359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68347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342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15301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54906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47490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52795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920030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7640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62142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691597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935833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30267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913381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28337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803205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356362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60981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69469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11516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endParaRPr lang="en-GB" dirty="0"/>
          </a:p>
          <a:p>
            <a:endParaRPr lang="en-GB" b="1" dirty="0"/>
          </a:p>
          <a:p>
            <a:r>
              <a:rPr lang="en-GB" b="1" dirty="0"/>
              <a:t>Available to – </a:t>
            </a:r>
          </a:p>
          <a:p>
            <a:r>
              <a:rPr lang="en-GB" b="0" dirty="0"/>
              <a:t>Legally constituted voluntary or community organisations</a:t>
            </a:r>
          </a:p>
          <a:p>
            <a:r>
              <a:rPr lang="en-GB" b="0" baseline="0" dirty="0"/>
              <a:t>Registered charities</a:t>
            </a:r>
          </a:p>
          <a:p>
            <a:endParaRPr lang="en-GB" b="0" baseline="0" dirty="0"/>
          </a:p>
          <a:p>
            <a:r>
              <a:rPr lang="en-GB" b="1" baseline="0" dirty="0"/>
              <a:t>Workshops</a:t>
            </a:r>
            <a:r>
              <a:rPr lang="en-GB" b="0" baseline="0" dirty="0"/>
              <a:t> – low carbon opportunities, </a:t>
            </a:r>
          </a:p>
          <a:p>
            <a:endParaRPr lang="en-GB" b="0" baseline="0" dirty="0"/>
          </a:p>
          <a:p>
            <a:r>
              <a:rPr lang="en-GB" b="1" baseline="0" dirty="0"/>
              <a:t>Networking Events </a:t>
            </a:r>
            <a:r>
              <a:rPr lang="en-GB" b="0" baseline="0" dirty="0"/>
              <a:t>– Share ideas, good practice etc..</a:t>
            </a:r>
          </a:p>
          <a:p>
            <a:endParaRPr lang="en-GB" b="0" baseline="0" dirty="0"/>
          </a:p>
          <a:p>
            <a:endParaRPr lang="en-GB" baseline="0" dirty="0"/>
          </a:p>
          <a:p>
            <a:r>
              <a:rPr lang="en-GB" b="1" baseline="0" dirty="0"/>
              <a:t>Grant –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/>
              <a:t>Match needed typically 60%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/>
              <a:t>Specific eligibility criteria each priority – Innovation, not standard measures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/>
              <a:t>Capital &amp; revenue costs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/>
              <a:t>All stages development &amp; implementation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baseline="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b="1" baseline="0" dirty="0"/>
              <a:t>FREE support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baseline="0" dirty="0"/>
              <a:t>Technical advice on project ideas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baseline="0" dirty="0"/>
              <a:t>Support developing grants applications, other funding opportunities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baseline="0" dirty="0"/>
              <a:t>Hand holding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911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17649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52211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27104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35626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020884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44723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07369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826263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476778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82595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215520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981505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030443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52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008131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20902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74577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55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873710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88126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57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790531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58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1850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45493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82323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98709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4689515"/>
            <a:ext cx="5335270" cy="4711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300D1-E5D5-48D8-86EE-AA470A53D0A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0475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03268-9EA8-4953-A345-BA60D0C4AD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3F2CCD-B0B3-442C-82C9-6E7C96015C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A129EC-321C-440C-BEC8-18CCC9FEC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01D85-BFD5-45C1-A832-CF1C557D954A}" type="datetimeFigureOut">
              <a:rPr lang="en-GB" smtClean="0"/>
              <a:t>03/11/2019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D94942-9D70-4B90-9A73-C6D2E8A01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C89C36-F488-4C15-A406-A506C3417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16F58-598B-482E-A15F-FDB3C2E88E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753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3FD86-548C-4482-ADE1-84484BBA8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3DE064-BA16-4257-92C9-A8FCAFFBEE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1CED2C-A4FD-4FC8-85E7-761EBD5B5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01D85-BFD5-45C1-A832-CF1C557D954A}" type="datetimeFigureOut">
              <a:rPr lang="en-GB" smtClean="0"/>
              <a:t>03/11/2019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1FDC9C-2E09-4B3C-A8CD-C81061123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A1890B-861E-4DCE-9342-AB598F78D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16F58-598B-482E-A15F-FDB3C2E88E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2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D90BE9-E2C9-40EE-9835-73E8CDB649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5AE958-BC60-4AE4-B7D9-6795CCB903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492D4-E072-4EEF-B1C6-A36A2F7B2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01D85-BFD5-45C1-A832-CF1C557D954A}" type="datetimeFigureOut">
              <a:rPr lang="en-GB" smtClean="0"/>
              <a:t>03/11/2019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2F6CFC-FF9B-418D-AC99-3CDEBAEF9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749491-3A48-4734-92D6-5B6368469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16F58-598B-482E-A15F-FDB3C2E88E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4849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68D5E-903A-4C04-A75B-36D821D84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946CE-103B-46F3-A9C0-0DF1D25E74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FEDB3-3548-4742-A5C2-1F4562D9C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01D85-BFD5-45C1-A832-CF1C557D954A}" type="datetimeFigureOut">
              <a:rPr lang="en-GB" smtClean="0"/>
              <a:t>03/11/2019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28B46-7F13-40DC-BCB4-D64EB6793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49595D-8DEC-496D-BD1D-F848EF8E2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16F58-598B-482E-A15F-FDB3C2E88E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059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45E8B-FE3F-4D63-9297-B057DCEC4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245BBE-A650-4A7F-97A1-D71A6C5FC2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524A5C-EBEA-4039-8205-194E0FBAC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01D85-BFD5-45C1-A832-CF1C557D954A}" type="datetimeFigureOut">
              <a:rPr lang="en-GB" smtClean="0"/>
              <a:t>03/11/2019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A80D36-753A-49D7-9830-F8333006F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CA5184-C8AA-46F6-BC49-DAA80FF50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16F58-598B-482E-A15F-FDB3C2E88E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159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FD2B8-826A-44AB-A334-60758710B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F1C9A-4DF8-4CE4-9B9F-8F9F7B5585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CD778F-A1DF-49E4-ABA1-4BDA6BC5E6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CF63DD-AAA5-4DEC-A36D-DA4541DAD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01D85-BFD5-45C1-A832-CF1C557D954A}" type="datetimeFigureOut">
              <a:rPr lang="en-GB" smtClean="0"/>
              <a:t>03/11/2019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E17E0F-DF0A-45BD-A548-F639BF3D3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178B1D-3BFC-4FC3-BA3C-AA3BC0E19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16F58-598B-482E-A15F-FDB3C2E88E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762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5AFF8-A1BD-4F39-810B-D709D5CDE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96ABBA-BD63-4EDD-B41A-EB777D1C29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D84A06-A1BB-45CB-9979-9E04FB41DF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AA757B-02CE-42E7-B239-E168DF2059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933F66-9C81-408F-86A2-69DCD89C00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1535BC-F4BC-4FE3-834C-4D4265F77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01D85-BFD5-45C1-A832-CF1C557D954A}" type="datetimeFigureOut">
              <a:rPr lang="en-GB" smtClean="0"/>
              <a:t>03/11/2019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F2C310-4851-4B19-ACCD-BD6F8272E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068365-275A-4AF9-9FBB-6BD7872A7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16F58-598B-482E-A15F-FDB3C2E88E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0032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9AB49-4A79-43EB-9FE7-9930E98C8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C1D2E5-F36E-4D58-B3AF-49F17A4A8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01D85-BFD5-45C1-A832-CF1C557D954A}" type="datetimeFigureOut">
              <a:rPr lang="en-GB" smtClean="0"/>
              <a:t>03/11/2019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7FD4CB-6393-461C-87E0-3B7E9720C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F06208-5866-4CFE-A153-7BB5C8A9C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16F58-598B-482E-A15F-FDB3C2E88E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9043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CA3D96-0282-49E1-A3EE-5144D94FE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01D85-BFD5-45C1-A832-CF1C557D954A}" type="datetimeFigureOut">
              <a:rPr lang="en-GB" smtClean="0"/>
              <a:t>03/11/2019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2396C7-2342-4040-992C-F73BCCAEC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85BE3D-2FCE-49D8-B285-47527AC3C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16F58-598B-482E-A15F-FDB3C2E88E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0610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BD946-8004-40F6-982F-33660014E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9BD2D7-1112-4549-A5CB-A0745B2695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57C20C-414C-44F6-B9A9-23C62E4159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39651D-FB93-4CA9-A8DD-3C00D1A8E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01D85-BFD5-45C1-A832-CF1C557D954A}" type="datetimeFigureOut">
              <a:rPr lang="en-GB" smtClean="0"/>
              <a:t>03/11/2019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539B04-801D-4C2B-BEB7-8B2245537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6324A1-F74E-4668-834E-68F54A476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16F58-598B-482E-A15F-FDB3C2E88E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060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D448A-9335-47BF-92F8-63E1CFA14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C75473-CC85-447B-9EAC-D35B6ABEBD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8A576E-32B8-4A84-A6CA-0E1BF0A234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A9EE86-BC9F-4633-ACB8-1FC2F565F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01D85-BFD5-45C1-A832-CF1C557D954A}" type="datetimeFigureOut">
              <a:rPr lang="en-GB" smtClean="0"/>
              <a:t>03/11/2019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D354B5-BD63-4271-813D-31B2B5068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7E3A3-DF7C-4AF9-A056-E0A575417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16F58-598B-482E-A15F-FDB3C2E88E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60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00212B-03E4-4A40-9A23-0B6A8B114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AB76F6-044B-4137-8D83-33B845D178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3BDA6-2746-4567-BBBF-70B88B21AA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01D85-BFD5-45C1-A832-CF1C557D954A}" type="datetimeFigureOut">
              <a:rPr lang="en-GB" smtClean="0"/>
              <a:t>03/11/2019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8E3FB6-B25F-4949-A4B0-2AF8A0A5B0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2FDDFA-6489-4C10-80A6-35EFD7A3B7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16F58-598B-482E-A15F-FDB3C2E88E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023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3.png"/><Relationship Id="rId4" Type="http://schemas.openxmlformats.org/officeDocument/2006/relationships/image" Target="../media/image4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healthyhomesdorset.org.uk/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9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2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ED4644-6138-4DEB-82DA-60BB7DD3E0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190" b="54466"/>
          <a:stretch/>
        </p:blipFill>
        <p:spPr>
          <a:xfrm>
            <a:off x="323528" y="271696"/>
            <a:ext cx="8424936" cy="23042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F662BE-734D-476D-877B-2A73CF3CC5A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5696" y="5402099"/>
            <a:ext cx="1744598" cy="8640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BE5E843-447E-43F5-A369-CACD4CF4C48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5476736"/>
            <a:ext cx="665224" cy="6224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410224-A39C-4A98-BCA0-DE8CF9F499A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5621" y="5485643"/>
            <a:ext cx="2978552" cy="660805"/>
          </a:xfrm>
          <a:prstGeom prst="rect">
            <a:avLst/>
          </a:prstGeom>
        </p:spPr>
      </p:pic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D72FFF7F-9747-4C8D-BE7A-124121AB110C}"/>
              </a:ext>
            </a:extLst>
          </p:cNvPr>
          <p:cNvSpPr txBox="1">
            <a:spLocks/>
          </p:cNvSpPr>
          <p:nvPr/>
        </p:nvSpPr>
        <p:spPr>
          <a:xfrm>
            <a:off x="1157329" y="2988067"/>
            <a:ext cx="5256584" cy="19638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1200"/>
              </a:spcBef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Dorset Perspective On Climate Change Mitigation</a:t>
            </a:r>
          </a:p>
          <a:p>
            <a:pPr algn="l"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1200"/>
              </a:spcBef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Corfe Parish Council</a:t>
            </a:r>
          </a:p>
          <a:p>
            <a:pPr algn="l">
              <a:spcBef>
                <a:spcPts val="1200"/>
              </a:spcBef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Derek Moss</a:t>
            </a:r>
          </a:p>
        </p:txBody>
      </p:sp>
    </p:spTree>
    <p:extLst>
      <p:ext uri="{BB962C8B-B14F-4D97-AF65-F5344CB8AC3E}">
        <p14:creationId xmlns:p14="http://schemas.microsoft.com/office/powerpoint/2010/main" val="2722273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and Nation Progress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UK’s Plan (official [</a:t>
            </a:r>
            <a:r>
              <a:rPr lang="en-GB" sz="2800" b="1" dirty="0" err="1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]):</a:t>
            </a:r>
          </a:p>
          <a:p>
            <a:pPr marL="640080" lvl="1">
              <a:spcBef>
                <a:spcPts val="1200"/>
              </a:spcBef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……………</a:t>
            </a:r>
          </a:p>
          <a:p>
            <a:pPr marL="640080" lvl="1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…………….</a:t>
            </a:r>
          </a:p>
          <a:p>
            <a:pPr marL="640080" lvl="1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…………….</a:t>
            </a:r>
          </a:p>
          <a:p>
            <a:pPr marL="640080" lvl="1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…………….</a:t>
            </a:r>
          </a:p>
          <a:p>
            <a:pPr marL="640080" lvl="1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…………….</a:t>
            </a:r>
          </a:p>
          <a:p>
            <a:pPr marL="640080" lvl="1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Worry about it later?</a:t>
            </a:r>
            <a:endParaRPr lang="en-GB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82980" lvl="2">
              <a:spcBef>
                <a:spcPts val="1200"/>
              </a:spcBef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98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and Nation Progress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UK’s Plan (according to CCC):</a:t>
            </a:r>
          </a:p>
          <a:p>
            <a:pPr marL="640080" lvl="1">
              <a:spcBef>
                <a:spcPts val="1200"/>
              </a:spcBef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By 2050:</a:t>
            </a:r>
          </a:p>
          <a:p>
            <a:pPr marL="640080" lvl="1">
              <a:spcBef>
                <a:spcPts val="1200"/>
              </a:spcBef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Ban all combustion of gas and oil</a:t>
            </a:r>
          </a:p>
          <a:p>
            <a:pPr marL="640080" lvl="1">
              <a:spcBef>
                <a:spcPts val="1200"/>
              </a:spcBef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Ban all combustion of petrol and diesel</a:t>
            </a:r>
          </a:p>
          <a:p>
            <a:pPr marL="640080" lvl="1">
              <a:spcBef>
                <a:spcPts val="1200"/>
              </a:spcBef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All heating off the gas grid will be biomass or electric</a:t>
            </a:r>
          </a:p>
          <a:p>
            <a:pPr marL="640080" lvl="1">
              <a:spcBef>
                <a:spcPts val="1200"/>
              </a:spcBef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All heating on the gas grid will be hybrid ASHP and hydrogen</a:t>
            </a:r>
          </a:p>
          <a:p>
            <a:pPr marL="640080" lvl="1">
              <a:spcBef>
                <a:spcPts val="1200"/>
              </a:spcBef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All ground transport will be electric or hydrogen</a:t>
            </a:r>
          </a:p>
          <a:p>
            <a:pPr marL="640080" lvl="1">
              <a:spcBef>
                <a:spcPts val="1200"/>
              </a:spcBef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All hydrogen will be zero carbon</a:t>
            </a:r>
          </a:p>
          <a:p>
            <a:pPr marL="640080" lvl="1">
              <a:spcBef>
                <a:spcPts val="1200"/>
              </a:spcBef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All electric will be zero carbon</a:t>
            </a:r>
          </a:p>
          <a:p>
            <a:pPr marL="640080" lvl="1">
              <a:spcBef>
                <a:spcPts val="1200"/>
              </a:spcBef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Some direct carbon capture needed too</a:t>
            </a:r>
          </a:p>
          <a:p>
            <a:pPr marL="982980" lvl="2">
              <a:spcBef>
                <a:spcPts val="1200"/>
              </a:spcBef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648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Dorset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1494283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Dorset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At Dorset Council’s first meeting, it declared a climate emergency (applause please)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We have </a:t>
            </a:r>
            <a:r>
              <a:rPr lang="en-GB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just set a target with no plan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Now trying to decide on: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The scope of the response (own operations or whole area)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What can realistically be done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When it can be done by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Set up an official Climate Emergency Advisory Panel (Council Members) and a Technical Officers group.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 plan is being developed</a:t>
            </a:r>
          </a:p>
          <a:p>
            <a:pPr marL="982980" lvl="2">
              <a:spcBef>
                <a:spcPts val="1200"/>
              </a:spcBef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72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Dorset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Dorset Area (not BCP)</a:t>
            </a: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376718-89CC-40DF-892E-4E8B2A2147E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2202545"/>
            <a:ext cx="6923179" cy="414905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8823F87-8295-4DD5-B71F-8FC329719AE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923" y="2032831"/>
            <a:ext cx="7253118" cy="434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945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Dorset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Dorset Council itself</a:t>
            </a: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 efficient schools in the country</a:t>
            </a:r>
          </a:p>
          <a:p>
            <a:pPr>
              <a:spcBef>
                <a:spcPts val="1200"/>
              </a:spcBef>
            </a:pP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Early adopters of low-energy street lighting</a:t>
            </a:r>
          </a:p>
          <a:p>
            <a:pPr>
              <a:spcBef>
                <a:spcPts val="1200"/>
              </a:spcBef>
            </a:pP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Regularly top county in the recycling leagues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EEFA8A-A1D3-433D-BC6D-F1A3B34134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398" y="2018536"/>
            <a:ext cx="8020050" cy="371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284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Dorset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3E7115C6-B746-497E-9DE5-4520D398B0B3}"/>
              </a:ext>
            </a:extLst>
          </p:cNvPr>
          <p:cNvSpPr txBox="1">
            <a:spLocks/>
          </p:cNvSpPr>
          <p:nvPr/>
        </p:nvSpPr>
        <p:spPr>
          <a:xfrm>
            <a:off x="323528" y="1574677"/>
            <a:ext cx="8280920" cy="14942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Dorset’s Requirements</a:t>
            </a:r>
          </a:p>
          <a:p>
            <a:pPr marL="640080" lvl="1">
              <a:spcBef>
                <a:spcPts val="1200"/>
              </a:spcBef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 2013, the Bournemouth, Dorset, and Poole Renewable Energy Strategy determined that, by 2020, Dorset will be using around 16 billion kWh/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yr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0" lvl="1">
              <a:spcBef>
                <a:spcPts val="1200"/>
              </a:spcBef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This means (very roughly) 5 to 9GW of renewable electricity and hydrogen generation (5,000 to 9,000 MW) will be needed by 2050.</a:t>
            </a:r>
          </a:p>
          <a:p>
            <a:pPr marL="640080" lvl="1">
              <a:spcBef>
                <a:spcPts val="1200"/>
              </a:spcBef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Anyone know what we’ve got?</a:t>
            </a:r>
          </a:p>
          <a:p>
            <a:pPr marL="640080" lvl="1">
              <a:spcBef>
                <a:spcPts val="1200"/>
              </a:spcBef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480-odd MW of electricity, no hydrogen</a:t>
            </a:r>
          </a:p>
          <a:p>
            <a:pPr marL="640080" lvl="1">
              <a:spcBef>
                <a:spcPts val="1200"/>
              </a:spcBef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Roughly a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1000-fold increase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is needed</a:t>
            </a:r>
          </a:p>
          <a:p>
            <a:pPr marL="640080" lvl="1">
              <a:spcBef>
                <a:spcPts val="1200"/>
              </a:spcBef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At least a	</a:t>
            </a:r>
            <a:r>
              <a:rPr lang="en-GB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25-fold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 increase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is needed</a:t>
            </a:r>
            <a:endParaRPr lang="en-GB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0" lvl="1">
              <a:spcBef>
                <a:spcPts val="1200"/>
              </a:spcBef>
            </a:pPr>
            <a:r>
              <a:rPr lang="en-GB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1000-fold requirement is the increase in spending</a:t>
            </a:r>
            <a:endParaRPr lang="en-GB" sz="225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F7D1718-66CF-49C2-AA37-D4EEECA9F03C}"/>
              </a:ext>
            </a:extLst>
          </p:cNvPr>
          <p:cNvCxnSpPr>
            <a:cxnSpLocks/>
          </p:cNvCxnSpPr>
          <p:nvPr/>
        </p:nvCxnSpPr>
        <p:spPr>
          <a:xfrm>
            <a:off x="1043608" y="5589240"/>
            <a:ext cx="561662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1747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Dorset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3E7115C6-B746-497E-9DE5-4520D398B0B3}"/>
              </a:ext>
            </a:extLst>
          </p:cNvPr>
          <p:cNvSpPr txBox="1">
            <a:spLocks/>
          </p:cNvSpPr>
          <p:nvPr/>
        </p:nvSpPr>
        <p:spPr>
          <a:xfrm>
            <a:off x="323528" y="1574677"/>
            <a:ext cx="8280920" cy="14942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Dorset’s Opportunities</a:t>
            </a:r>
          </a:p>
          <a:p>
            <a:pPr marL="640080" lvl="1">
              <a:spcBef>
                <a:spcPts val="1200"/>
              </a:spcBef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Many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many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small scale (see later)</a:t>
            </a:r>
          </a:p>
          <a:p>
            <a:pPr marL="640080" lvl="1">
              <a:spcBef>
                <a:spcPts val="1200"/>
              </a:spcBef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Large Scale is what is needed</a:t>
            </a:r>
          </a:p>
          <a:p>
            <a:pPr marL="92583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Portland tidal stream farm</a:t>
            </a:r>
          </a:p>
          <a:p>
            <a:pPr marL="92583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Best county in the country for solar PV</a:t>
            </a:r>
          </a:p>
          <a:p>
            <a:pPr marL="92583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 vast unused onshore wind resource</a:t>
            </a:r>
          </a:p>
          <a:p>
            <a:pPr marL="92583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 vast unused offshore wind resource</a:t>
            </a:r>
          </a:p>
          <a:p>
            <a:pPr marL="92583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Not as much wave or tidal energy as one might think</a:t>
            </a:r>
          </a:p>
          <a:p>
            <a:pPr marL="982980" lvl="2">
              <a:spcBef>
                <a:spcPts val="1200"/>
              </a:spcBef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8730" lvl="2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7284393-04F4-4C00-9910-FBDC3BE1385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2040" y="-47006"/>
            <a:ext cx="4221345" cy="34989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3508B75-5BB1-4EF9-BC63-F7ADB757C61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1101" y="506400"/>
            <a:ext cx="4527940" cy="34266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D482B8B-3F70-4B84-9FDC-2F195F6A4B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8291" y="1932806"/>
            <a:ext cx="6000750" cy="20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710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Dorset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3E7115C6-B746-497E-9DE5-4520D398B0B3}"/>
              </a:ext>
            </a:extLst>
          </p:cNvPr>
          <p:cNvSpPr txBox="1">
            <a:spLocks/>
          </p:cNvSpPr>
          <p:nvPr/>
        </p:nvSpPr>
        <p:spPr>
          <a:xfrm>
            <a:off x="323528" y="1574677"/>
            <a:ext cx="8280920" cy="14942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Dorset’s Opportunities</a:t>
            </a:r>
          </a:p>
          <a:p>
            <a:pPr marL="640080" lvl="1">
              <a:spcBef>
                <a:spcPts val="1200"/>
              </a:spcBef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Small scale:</a:t>
            </a:r>
          </a:p>
          <a:p>
            <a:pPr marL="640080" lvl="1">
              <a:spcBef>
                <a:spcPts val="1200"/>
              </a:spcBef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We are the only place in the country where there are subsidies for renewable electricity generation</a:t>
            </a:r>
          </a:p>
          <a:p>
            <a:pPr marL="640080" lvl="1">
              <a:spcBef>
                <a:spcPts val="1200"/>
              </a:spcBef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Low Carbon Dorset</a:t>
            </a:r>
          </a:p>
          <a:p>
            <a:pPr marL="92583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Focussed on businesses </a:t>
            </a:r>
          </a:p>
          <a:p>
            <a:pPr marL="92583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Some grant money for Community Groups and Public Sector</a:t>
            </a:r>
          </a:p>
          <a:p>
            <a:pPr marL="92583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Can’t help individuals</a:t>
            </a:r>
          </a:p>
          <a:p>
            <a:pPr marL="92583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Running for 1 more year</a:t>
            </a:r>
          </a:p>
          <a:p>
            <a:pPr marL="982980" lvl="2">
              <a:spcBef>
                <a:spcPts val="1200"/>
              </a:spcBef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8730" lvl="2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416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74032" y="2702644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78926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Impacts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3E7115C6-B746-497E-9DE5-4520D398B0B3}"/>
              </a:ext>
            </a:extLst>
          </p:cNvPr>
          <p:cNvSpPr txBox="1">
            <a:spLocks/>
          </p:cNvSpPr>
          <p:nvPr/>
        </p:nvSpPr>
        <p:spPr>
          <a:xfrm>
            <a:off x="323528" y="1574677"/>
            <a:ext cx="8280920" cy="14942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Dorset’s Business</a:t>
            </a:r>
          </a:p>
          <a:p>
            <a:pPr marL="982980" lvl="2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Industry accounts for around 30% of Dorset’s carbon footprint</a:t>
            </a:r>
          </a:p>
          <a:p>
            <a:pPr marL="1268730" lvl="2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779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9672" y="1951672"/>
            <a:ext cx="548503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Motivations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and National Progress</a:t>
            </a:r>
            <a:endParaRPr lang="en-GB" sz="2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Dorset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Things Businesses Can Do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Things Households Can Do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Things People Can Do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7C1EDC-619D-4A20-BD89-FEE691ABDBB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7696" y="390294"/>
            <a:ext cx="6801111" cy="806458"/>
          </a:xfrm>
        </p:spPr>
        <p:txBody>
          <a:bodyPr>
            <a:norm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Contents</a:t>
            </a:r>
            <a:endParaRPr lang="en-GB" sz="3200" b="1" dirty="0">
              <a:solidFill>
                <a:srgbClr val="0397D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7713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Impacts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5A03A6-554A-4D5C-BFEA-F06236D8487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35" y="1464754"/>
            <a:ext cx="4138068" cy="25043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4A9F09-3523-45C8-954B-4EC5CDA6538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7138" y="1430661"/>
            <a:ext cx="3654140" cy="26370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10539CE-8AFE-4FAF-A6A6-4F538EB43F47}"/>
              </a:ext>
            </a:extLst>
          </p:cNvPr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7" y="4107799"/>
            <a:ext cx="3911275" cy="2530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D167E1D-D4E5-444C-8DBA-2A82772AE61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9200" y="4008543"/>
            <a:ext cx="3454896" cy="2629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72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Actions (All)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 Your Impact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It’s simple to record your electricity, gas and oil/petrol/diesel use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See if it changes year by year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There are simple conversion factors: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Electricity: 0.517 kgCO</a:t>
            </a:r>
            <a:r>
              <a:rPr lang="en-GB" sz="2100" baseline="-250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 per kWh (and falling)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Gas: 0.211 kgCO</a:t>
            </a:r>
            <a:r>
              <a:rPr lang="en-GB" sz="2100" baseline="-250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 per kWh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Oil: 3.52 kgCO</a:t>
            </a:r>
            <a:r>
              <a:rPr lang="en-GB" sz="2100" baseline="-250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 per litre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LPG: 0.259 kgCO</a:t>
            </a:r>
            <a:r>
              <a:rPr lang="en-GB" sz="2100" baseline="-250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 per kWh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Diesel: 3.17 kgCO</a:t>
            </a:r>
            <a:r>
              <a:rPr lang="en-GB" sz="2100" baseline="-250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 per litre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Petrol: 2.65 kgCO</a:t>
            </a:r>
            <a:r>
              <a:rPr lang="en-GB" sz="2100" baseline="-250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 per litre</a:t>
            </a: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051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Actions (Business)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1068277"/>
          </a:xfrm>
        </p:spPr>
        <p:txBody>
          <a:bodyPr>
            <a:no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 Your Impact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Do you have a Smart or Half Hourly electricity meter? </a:t>
            </a: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3D68F8B-937C-41C5-98B9-C459EFD8F23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92896"/>
            <a:ext cx="9144000" cy="307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135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Actions (Business)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1068277"/>
          </a:xfrm>
        </p:spPr>
        <p:txBody>
          <a:bodyPr>
            <a:no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</a:p>
          <a:p>
            <a:pPr marL="640080" lvl="1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Do you/your staff: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Leave the lights on?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Leave heating on?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Leave drinks machines on?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Have heating and cooling running in the same space?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Cool an area which is heated by the sun, when you could just close blinds?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Have a open-front fridge in a small room?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Not regularly check a compressed air system for leaks?</a:t>
            </a:r>
          </a:p>
          <a:p>
            <a:pPr marL="640080" lvl="1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These could be costing £100’s to £1,000’s per year</a:t>
            </a: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537C4B-6335-4128-83EE-C1B1ED2F491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4855"/>
            <a:ext cx="9144000" cy="319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552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Actions (All)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Efficiency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Thermal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0" lvl="1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Cost: £10’s to £1,000’s</a:t>
            </a:r>
          </a:p>
          <a:p>
            <a:pPr marL="640080" lvl="1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Paybacks of 2 to 4 years</a:t>
            </a: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90F1DA0-4012-49C7-859F-0DC91416743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361" y="1718693"/>
            <a:ext cx="4535302" cy="362649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FF15CAB-4F5A-4354-8D8E-6397BB9DECB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7781" y="1569084"/>
            <a:ext cx="4535302" cy="33685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0386313-4825-45F7-9BB3-94AD88EBD7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1920" y="1074935"/>
            <a:ext cx="4257675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299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Actions (Business)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Efficiency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Thermal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0" lvl="1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Cost: £1,000’s to £10,000’s</a:t>
            </a:r>
          </a:p>
          <a:p>
            <a:pPr marL="640080" lvl="1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Paybacks of 5 to 8 years</a:t>
            </a: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8211E5-3030-4F29-9B0B-33ABECC4ED5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3810" y="538924"/>
            <a:ext cx="3372444" cy="458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224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Actions (Business)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Efficiency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Heating System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Heat distribution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0" lvl="1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Wastes: £100’s to £1,000’s per year</a:t>
            </a:r>
          </a:p>
          <a:p>
            <a:pPr marL="640080" lvl="1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Costs to change: £1,000’s to £10,000’s</a:t>
            </a:r>
          </a:p>
          <a:p>
            <a:pPr marL="640080" lvl="1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Paybacks depend on heat source</a:t>
            </a: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9B7617-8CFB-4E90-98B4-E869809CB68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1" y="2485786"/>
            <a:ext cx="2979543" cy="24913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9893B88-98B8-43A2-9739-796A5D635D7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6515" y="1183052"/>
            <a:ext cx="2629603" cy="37890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1ED6343-8E1C-402B-BE96-81B6C567EE6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6" y="2330270"/>
            <a:ext cx="4067944" cy="264436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B3F93EC-A2A2-4CF4-BE9D-E1CF0C3F2A5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7136" y="17468"/>
            <a:ext cx="3059832" cy="297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59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Actions (All)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Efficiency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Heating System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Controls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0" lvl="1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Costs: £100’s to £1,000’s</a:t>
            </a:r>
          </a:p>
          <a:p>
            <a:pPr marL="640080" lvl="1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Paybacks of 2 to 10 years</a:t>
            </a: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A381B23-C535-4D86-8815-DFE8F526019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504" y="1880828"/>
            <a:ext cx="2250284" cy="30963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7DFED8E-EF41-4049-8A18-8E1ABBC2019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0924" y="1782705"/>
            <a:ext cx="2317869" cy="28089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5A7859-0481-4E92-8809-596AAEB6F56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999" y="1477393"/>
            <a:ext cx="4615359" cy="3401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229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Actions (All)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Efficiency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Heating System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Heat Source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26% saving?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£3k-£4.5k/</a:t>
            </a:r>
            <a:r>
              <a:rPr lang="en-GB" sz="2100" dirty="0" err="1">
                <a:latin typeface="Arial" panose="020B0604020202020204" pitchFamily="34" charset="0"/>
                <a:cs typeface="Arial" panose="020B0604020202020204" pitchFamily="34" charset="0"/>
              </a:rPr>
              <a:t>yr</a:t>
            </a: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0" lvl="1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Costs: £1,000’s to £10,000’s</a:t>
            </a:r>
          </a:p>
          <a:p>
            <a:pPr marL="640080" lvl="1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Paybacks of 3 to 8 years</a:t>
            </a: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F9F400-9AD2-491F-A989-5725701E3DD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5532" y="1548001"/>
            <a:ext cx="2198596" cy="37086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1C6E761-4778-4FD3-B34A-0F6C8193969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4486" y="633266"/>
            <a:ext cx="3018458" cy="465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790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Actions (All)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Efficiency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Electrical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Lighting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0" lvl="1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Cost: £10’s to £10,000’s</a:t>
            </a:r>
          </a:p>
          <a:p>
            <a:pPr marL="640080" lvl="1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Paybacks of 2 to 4 years</a:t>
            </a: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39B480-B86A-47BD-921E-9F7656C0B6C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26" y="1605013"/>
            <a:ext cx="4401219" cy="33361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654133F-9A94-43FF-82FC-37A6954C491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0128" y="1517816"/>
            <a:ext cx="3589237" cy="353433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BC8856-D5E9-4765-ABE8-6FC87DFECB1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6721" y="1168829"/>
            <a:ext cx="2899244" cy="388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00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2348880"/>
            <a:ext cx="8280920" cy="2631548"/>
          </a:xfrm>
        </p:spPr>
        <p:txBody>
          <a:bodyPr>
            <a:no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Derek Moss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Low Carbon Dorset Technical Officer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Assess buildings for weaknesses and suggest improvements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Nosey and Bossy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Previously: Corfe Castle First </a:t>
            </a:r>
          </a:p>
          <a:p>
            <a:pPr marL="640080" lvl="1">
              <a:spcBef>
                <a:spcPts val="1200"/>
              </a:spcBef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Now do this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2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3178BDD-4FBC-4E0E-8BE2-577B7345B9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768" y="1774651"/>
            <a:ext cx="5619750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144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Actions (Business)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Efficiency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Electrical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Free Air Cooling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Cellars and server rooms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Generally acceptable T is &gt; outdoor T</a:t>
            </a: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0" lvl="1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Cost: £1,000’s to £10,000’s</a:t>
            </a:r>
          </a:p>
          <a:p>
            <a:pPr marL="640080" lvl="1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Paybacks of 2 to 5 years</a:t>
            </a: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2A4D516-C4D7-42AA-862A-5534645B38F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2100" y="173534"/>
            <a:ext cx="3240360" cy="543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498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Actions (Business)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Efficiency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Electrical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Others</a:t>
            </a:r>
          </a:p>
          <a:p>
            <a:pPr marL="1611630" lvl="3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 err="1">
                <a:latin typeface="Arial" panose="020B0604020202020204" pitchFamily="34" charset="0"/>
                <a:cs typeface="Arial" panose="020B0604020202020204" pitchFamily="34" charset="0"/>
              </a:rPr>
              <a:t>Endocubes</a:t>
            </a: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 in fridges</a:t>
            </a:r>
          </a:p>
          <a:p>
            <a:pPr marL="1611630" lvl="3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Induction hobs rather than gas hobs</a:t>
            </a:r>
          </a:p>
          <a:p>
            <a:pPr marL="1611630" lvl="3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Modern equipment vs. old</a:t>
            </a:r>
          </a:p>
          <a:p>
            <a:pPr marL="1611630" lvl="3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Sector-specific</a:t>
            </a:r>
          </a:p>
          <a:p>
            <a:pPr marL="1611630" lvl="3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Often nothing that can be done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23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Actions (All)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Renewable Energy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Electrical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Solar PV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Wind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CHP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Heat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Solar  thermal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Heat Pumps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Biomass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CHP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E7EF145-821A-47BE-8881-155C1B93AE69}"/>
              </a:ext>
            </a:extLst>
          </p:cNvPr>
          <p:cNvGrpSpPr/>
          <p:nvPr/>
        </p:nvGrpSpPr>
        <p:grpSpPr>
          <a:xfrm>
            <a:off x="2915816" y="2564904"/>
            <a:ext cx="432048" cy="432048"/>
            <a:chOff x="7092280" y="980728"/>
            <a:chExt cx="432048" cy="432048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2FCE154-0C36-4849-AF98-2A616FD5A845}"/>
                </a:ext>
              </a:extLst>
            </p:cNvPr>
            <p:cNvCxnSpPr/>
            <p:nvPr/>
          </p:nvCxnSpPr>
          <p:spPr>
            <a:xfrm>
              <a:off x="7092280" y="1268760"/>
              <a:ext cx="144016" cy="14401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9384303-D9FA-443E-AD0D-02A164D32ADB}"/>
                </a:ext>
              </a:extLst>
            </p:cNvPr>
            <p:cNvCxnSpPr/>
            <p:nvPr/>
          </p:nvCxnSpPr>
          <p:spPr>
            <a:xfrm flipH="1">
              <a:off x="7236296" y="980728"/>
              <a:ext cx="288032" cy="43204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4B2AF1A-DC35-4076-8EA9-CE22650E51B2}"/>
              </a:ext>
            </a:extLst>
          </p:cNvPr>
          <p:cNvGrpSpPr/>
          <p:nvPr/>
        </p:nvGrpSpPr>
        <p:grpSpPr>
          <a:xfrm>
            <a:off x="3347864" y="4734481"/>
            <a:ext cx="432048" cy="432048"/>
            <a:chOff x="7092280" y="980728"/>
            <a:chExt cx="432048" cy="432048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D3B3BAB-CD2B-4807-8E5F-ADF46F194B1B}"/>
                </a:ext>
              </a:extLst>
            </p:cNvPr>
            <p:cNvCxnSpPr/>
            <p:nvPr/>
          </p:nvCxnSpPr>
          <p:spPr>
            <a:xfrm>
              <a:off x="7092280" y="1268760"/>
              <a:ext cx="144016" cy="14401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43E3CC0-8C3C-4DE9-AE8B-C58619A4C565}"/>
                </a:ext>
              </a:extLst>
            </p:cNvPr>
            <p:cNvCxnSpPr/>
            <p:nvPr/>
          </p:nvCxnSpPr>
          <p:spPr>
            <a:xfrm flipH="1">
              <a:off x="7236296" y="980728"/>
              <a:ext cx="288032" cy="43204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8538D9D-357B-4C02-88C8-6C8F93589A1B}"/>
              </a:ext>
            </a:extLst>
          </p:cNvPr>
          <p:cNvGrpSpPr/>
          <p:nvPr/>
        </p:nvGrpSpPr>
        <p:grpSpPr>
          <a:xfrm>
            <a:off x="3347864" y="5238537"/>
            <a:ext cx="432048" cy="432048"/>
            <a:chOff x="7092280" y="980728"/>
            <a:chExt cx="432048" cy="432048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62F9B5C-6399-45CE-B988-5DD188F29E33}"/>
                </a:ext>
              </a:extLst>
            </p:cNvPr>
            <p:cNvCxnSpPr/>
            <p:nvPr/>
          </p:nvCxnSpPr>
          <p:spPr>
            <a:xfrm>
              <a:off x="7092280" y="1268760"/>
              <a:ext cx="144016" cy="14401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0F9D62DB-257C-4D77-A92C-88AD20E03942}"/>
                </a:ext>
              </a:extLst>
            </p:cNvPr>
            <p:cNvCxnSpPr/>
            <p:nvPr/>
          </p:nvCxnSpPr>
          <p:spPr>
            <a:xfrm flipH="1">
              <a:off x="7236296" y="980728"/>
              <a:ext cx="288032" cy="43204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98162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 Heating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Burning wood instead of fossil fuels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Normally the largest carbon saving giving by any single measure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Grant </a:t>
            </a:r>
            <a:r>
              <a:rPr lang="en-GB" sz="2250" i="1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RHI subsidy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Especially good financially if off gas grid</a:t>
            </a:r>
          </a:p>
          <a:p>
            <a:pPr marL="982980" lvl="2">
              <a:spcBef>
                <a:spcPts val="1200"/>
              </a:spcBef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0" lvl="1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Cost: £10,000’s to £100,000’s</a:t>
            </a:r>
          </a:p>
          <a:p>
            <a:pPr marL="640080" lvl="1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Paybacks of 5 to 12 years</a:t>
            </a: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CEAE87-D083-4E5D-8FE8-2174D7771B6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3824" y="476923"/>
            <a:ext cx="3554762" cy="48870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7F8FF1A-DE43-488A-BFA9-DE54099F4CA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6134" y="446911"/>
            <a:ext cx="3611686" cy="4887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129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Actions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Heat Pumps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The future of heating?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Already widespread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Work like a fridge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Up to 500% efficiency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Air-source or ground-source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Grant </a:t>
            </a:r>
            <a:r>
              <a:rPr lang="en-GB" sz="2250" i="1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 RHI subsidy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Works best with underfloor heating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Likely to be needed even on the gas grid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0" lvl="1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Cost: £1,000’s to £10,000’s</a:t>
            </a:r>
          </a:p>
          <a:p>
            <a:pPr marL="640080" lvl="1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Paybacks of 5 to 10 years</a:t>
            </a: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FF5E4A-9AEA-4D53-8486-80A4BE7BADA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6450" y="188640"/>
            <a:ext cx="3379438" cy="41264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B319E2-82E7-41BA-8C9D-FADA81FF510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2778" y="174857"/>
            <a:ext cx="3130932" cy="41961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41F004C-CAAA-4C45-9572-C7A09D4329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2173" y="356187"/>
            <a:ext cx="4181475" cy="288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476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Actions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Solar PV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The simplest system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Will need to be everywhere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Economics complex: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No subsidy (or export for small arrays)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Demand size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Demand </a:t>
            </a:r>
            <a:r>
              <a:rPr lang="en-GB" sz="2100" b="1" i="1" dirty="0">
                <a:latin typeface="Arial" panose="020B0604020202020204" pitchFamily="34" charset="0"/>
                <a:cs typeface="Arial" panose="020B0604020202020204" pitchFamily="34" charset="0"/>
              </a:rPr>
              <a:t>timing</a:t>
            </a: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0" lvl="1">
              <a:spcBef>
                <a:spcPts val="1200"/>
              </a:spcBef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0" lvl="1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Cost: £1,000’s to £10,000’s</a:t>
            </a:r>
          </a:p>
          <a:p>
            <a:pPr marL="640080" lvl="1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Paybacks of 3 to 6 years (good site)</a:t>
            </a:r>
          </a:p>
          <a:p>
            <a:pPr marL="640080" lvl="1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or 10 to 60 years (bad site) </a:t>
            </a: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884F54-C6F6-454C-BCED-557A2CFFE12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47821"/>
            <a:ext cx="4095856" cy="325371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16C8559-2309-4808-A4AC-299BF18CEF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112" y="1574677"/>
            <a:ext cx="5724525" cy="33242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6B53793-F75E-4ECB-83F5-83C588E260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4352" y="1412776"/>
            <a:ext cx="5705475" cy="336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385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Actions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Build?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Are you planning a new building?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The legal requirements for energy efficiency are still lax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You can do much better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No heating required?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Integrate solar PV?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Heat pumps (hybrid?)</a:t>
            </a:r>
          </a:p>
          <a:p>
            <a:pPr marL="640080" lvl="1">
              <a:spcBef>
                <a:spcPts val="1200"/>
              </a:spcBef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0" lvl="1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Cost: £1,000’s to £100,000’s</a:t>
            </a:r>
          </a:p>
          <a:p>
            <a:pPr marL="640080" lvl="1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Paybacks of 4 to 20 years</a:t>
            </a:r>
          </a:p>
          <a:p>
            <a:pPr marL="640080" lvl="1">
              <a:spcBef>
                <a:spcPts val="1200"/>
              </a:spcBef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8D74B88-9C25-4B0E-B057-97DE3327A8C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112" y="1712229"/>
            <a:ext cx="2992491" cy="20606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926BAF5-0CE2-460E-A600-012D3F2F624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6" y="982818"/>
            <a:ext cx="9144000" cy="27901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C3EA1EB-869A-4611-9A77-02D74CA31B7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5936" y="795588"/>
            <a:ext cx="5148064" cy="364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378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Actions (All)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 Tariffs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Please sign up to them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Please do not necessarily believe the claims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Please do not think that they reduce your carbon footprint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They are not linked with any increase in renewable energy generation</a:t>
            </a:r>
          </a:p>
          <a:p>
            <a:pPr marL="640080" lvl="1">
              <a:spcBef>
                <a:spcPts val="1200"/>
              </a:spcBef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249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Actions (Business)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Not our speciality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Encourage staff to walk, cycle and lift share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Work on train?</a:t>
            </a:r>
          </a:p>
          <a:p>
            <a:pPr marL="640080" lvl="1">
              <a:spcBef>
                <a:spcPts val="1200"/>
              </a:spcBef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76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Examples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Factory Biomass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90kW wood pellet boiler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£63k before grant, £37k after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£4.4k savings per year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GB" sz="2100" dirty="0" err="1">
                <a:latin typeface="Arial" panose="020B0604020202020204" pitchFamily="34" charset="0"/>
                <a:cs typeface="Arial" panose="020B0604020202020204" pitchFamily="34" charset="0"/>
              </a:rPr>
              <a:t>yr</a:t>
            </a: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 payback (20 </a:t>
            </a:r>
            <a:r>
              <a:rPr lang="en-GB" sz="2100" dirty="0" err="1">
                <a:latin typeface="Arial" panose="020B0604020202020204" pitchFamily="34" charset="0"/>
                <a:cs typeface="Arial" panose="020B0604020202020204" pitchFamily="34" charset="0"/>
              </a:rPr>
              <a:t>yr</a:t>
            </a: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 lifetime)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0" lvl="1">
              <a:spcBef>
                <a:spcPts val="1200"/>
              </a:spcBef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D118E7-767B-4F9A-B267-0DF89442E30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2314" y="0"/>
            <a:ext cx="3611686" cy="4887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6EB3026-CFC7-465B-8B9F-33C18A5FB6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592" y="2060848"/>
            <a:ext cx="6619875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278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23528" y="1445524"/>
            <a:ext cx="8280920" cy="4896544"/>
          </a:xfrm>
        </p:spPr>
        <p:txBody>
          <a:bodyPr>
            <a:no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</a:t>
            </a:r>
            <a:r>
              <a:rPr lang="en-GB" sz="2800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 support 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Identify options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Hand hold through development 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&amp; implementation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Support funding application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 Funding  </a:t>
            </a:r>
            <a:r>
              <a:rPr lang="en-GB" sz="2400" spc="-80" dirty="0">
                <a:latin typeface="Arial" panose="020B0604020202020204" pitchFamily="34" charset="0"/>
                <a:cs typeface="Arial" panose="020B0604020202020204" pitchFamily="34" charset="0"/>
              </a:rPr>
              <a:t>40%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</a:t>
            </a:r>
            <a:r>
              <a:rPr lang="en-GB" sz="2800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 Carbon Workshops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Networking Events </a:t>
            </a: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Studies &amp; </a:t>
            </a:r>
            <a:b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Demonstration Projects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 Carbon Dorset  </a:t>
            </a:r>
          </a:p>
        </p:txBody>
      </p:sp>
    </p:spTree>
    <p:extLst>
      <p:ext uri="{BB962C8B-B14F-4D97-AF65-F5344CB8AC3E}">
        <p14:creationId xmlns:p14="http://schemas.microsoft.com/office/powerpoint/2010/main" val="28068033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Examples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 Factory PV and LEDs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Factory with lots of CNC machines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LEDs (£3k, 4 </a:t>
            </a:r>
            <a:r>
              <a:rPr lang="en-GB" sz="2100" dirty="0" err="1">
                <a:latin typeface="Arial" panose="020B0604020202020204" pitchFamily="34" charset="0"/>
                <a:cs typeface="Arial" panose="020B0604020202020204" pitchFamily="34" charset="0"/>
              </a:rPr>
              <a:t>yr</a:t>
            </a: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 payback)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110 kW solar PV (£60k, 5 </a:t>
            </a:r>
            <a:r>
              <a:rPr lang="en-GB" sz="2100" dirty="0" err="1">
                <a:latin typeface="Arial" panose="020B0604020202020204" pitchFamily="34" charset="0"/>
                <a:cs typeface="Arial" panose="020B0604020202020204" pitchFamily="34" charset="0"/>
              </a:rPr>
              <a:t>yr</a:t>
            </a: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 payback)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Repeatable across Dorset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0" lvl="1">
              <a:spcBef>
                <a:spcPts val="1200"/>
              </a:spcBef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483811-621B-4F87-ABA8-720F54621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2132856"/>
            <a:ext cx="6657975" cy="395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836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Examples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Factory PV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New Factory (again with lots of CNC machines)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A-rated EPC (excellent insulation, LEDs throughout, excellent controls, air-source heat pumps)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en-GB" sz="2100" dirty="0" err="1">
                <a:latin typeface="Arial" panose="020B0604020202020204" pitchFamily="34" charset="0"/>
                <a:cs typeface="Arial" panose="020B0604020202020204" pitchFamily="34" charset="0"/>
              </a:rPr>
              <a:t>kW</a:t>
            </a:r>
            <a:r>
              <a:rPr lang="en-GB" sz="21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 of solar PV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£24k install, 3.6 </a:t>
            </a:r>
            <a:r>
              <a:rPr lang="en-GB" sz="2100" dirty="0" err="1">
                <a:latin typeface="Arial" panose="020B0604020202020204" pitchFamily="34" charset="0"/>
                <a:cs typeface="Arial" panose="020B0604020202020204" pitchFamily="34" charset="0"/>
              </a:rPr>
              <a:t>yrs</a:t>
            </a: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 payback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0" lvl="1">
              <a:spcBef>
                <a:spcPts val="1200"/>
              </a:spcBef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429C5F-669F-4C62-AEEE-85FFA13490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608" y="1988840"/>
            <a:ext cx="6715125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412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Examples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Leisure Centre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Large heat load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Large ventilation load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Switched to LEDs throughout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Switched to Aerated showers throughout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New ventilation ducting 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New pool-specific control system taking advantage of thermal inertia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New air-source heat pumps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£195k, 5 year payback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195 tCO</a:t>
            </a:r>
            <a:r>
              <a:rPr lang="en-GB" sz="21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GB" sz="2100" dirty="0" err="1">
                <a:latin typeface="Arial" panose="020B0604020202020204" pitchFamily="34" charset="0"/>
                <a:cs typeface="Arial" panose="020B0604020202020204" pitchFamily="34" charset="0"/>
              </a:rPr>
              <a:t>yr</a:t>
            </a: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 saving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0" lvl="1">
              <a:spcBef>
                <a:spcPts val="1200"/>
              </a:spcBef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935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Examples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Garden Centre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LEDs throughout (£65k, 4 </a:t>
            </a:r>
            <a:r>
              <a:rPr lang="en-GB" sz="2100" dirty="0" err="1">
                <a:latin typeface="Arial" panose="020B0604020202020204" pitchFamily="34" charset="0"/>
                <a:cs typeface="Arial" panose="020B0604020202020204" pitchFamily="34" charset="0"/>
              </a:rPr>
              <a:t>yr</a:t>
            </a: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 payback)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159 </a:t>
            </a:r>
            <a:r>
              <a:rPr lang="en-GB" sz="2100" dirty="0" err="1">
                <a:latin typeface="Arial" panose="020B0604020202020204" pitchFamily="34" charset="0"/>
                <a:cs typeface="Arial" panose="020B0604020202020204" pitchFamily="34" charset="0"/>
              </a:rPr>
              <a:t>kW</a:t>
            </a:r>
            <a:r>
              <a:rPr lang="en-GB" sz="21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 of solar PV (£69k, 5 </a:t>
            </a:r>
            <a:r>
              <a:rPr lang="en-GB" sz="2100" dirty="0" err="1">
                <a:latin typeface="Arial" panose="020B0604020202020204" pitchFamily="34" charset="0"/>
                <a:cs typeface="Arial" panose="020B0604020202020204" pitchFamily="34" charset="0"/>
              </a:rPr>
              <a:t>yr</a:t>
            </a: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 payback)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Fast-action automated roller delivery door (£8k)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Thermal screens in a glasshouse (£55k, 8yr payback)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Ground-source heat pump in a glasshouse (£180k, 4 </a:t>
            </a:r>
            <a:r>
              <a:rPr lang="en-GB" sz="2100" dirty="0" err="1">
                <a:latin typeface="Arial" panose="020B0604020202020204" pitchFamily="34" charset="0"/>
                <a:cs typeface="Arial" panose="020B0604020202020204" pitchFamily="34" charset="0"/>
              </a:rPr>
              <a:t>yr</a:t>
            </a: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 payback)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0" lvl="1">
              <a:spcBef>
                <a:spcPts val="1200"/>
              </a:spcBef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207ADB-41BB-44FF-8978-E23E9548966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1916832"/>
            <a:ext cx="5991738" cy="3776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958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19672" y="2702644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Town/Parish Councils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00439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Town/Parish Councils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3E7115C6-B746-497E-9DE5-4520D398B0B3}"/>
              </a:ext>
            </a:extLst>
          </p:cNvPr>
          <p:cNvSpPr txBox="1">
            <a:spLocks/>
          </p:cNvSpPr>
          <p:nvPr/>
        </p:nvSpPr>
        <p:spPr>
          <a:xfrm>
            <a:off x="323528" y="1574677"/>
            <a:ext cx="8280920" cy="14942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Dorset’s Councils</a:t>
            </a:r>
          </a:p>
          <a:p>
            <a:pPr marL="982980" lvl="2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There are many Town and Parish Councils in Dorset</a:t>
            </a:r>
          </a:p>
          <a:p>
            <a:pPr marL="982980" lvl="2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Many have declared Climate Emergencies</a:t>
            </a:r>
          </a:p>
          <a:p>
            <a:pPr marL="982980" lvl="2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Many have asked us to help them write a plan</a:t>
            </a:r>
          </a:p>
          <a:p>
            <a:pPr marL="982980" lvl="2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We can’t </a:t>
            </a:r>
          </a:p>
          <a:p>
            <a:pPr marL="982980" lvl="2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But we will be running a workshop on:</a:t>
            </a:r>
          </a:p>
          <a:p>
            <a:pPr marL="982980" lvl="2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Tuesday 19</a:t>
            </a:r>
            <a:r>
              <a:rPr lang="en-GB" sz="225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 November</a:t>
            </a:r>
          </a:p>
          <a:p>
            <a:pPr marL="982980" lvl="2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Dorchester</a:t>
            </a:r>
          </a:p>
          <a:p>
            <a:pPr marL="982980" lvl="2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Please sign up</a:t>
            </a:r>
          </a:p>
          <a:p>
            <a:pPr marL="1268730" lvl="2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B93A72-1623-49D8-A483-0106F929986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200" y="3677132"/>
            <a:ext cx="2587824" cy="2488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68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74032" y="2702644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62019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Impacts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3E7115C6-B746-497E-9DE5-4520D398B0B3}"/>
              </a:ext>
            </a:extLst>
          </p:cNvPr>
          <p:cNvSpPr txBox="1">
            <a:spLocks/>
          </p:cNvSpPr>
          <p:nvPr/>
        </p:nvSpPr>
        <p:spPr>
          <a:xfrm>
            <a:off x="323528" y="1574677"/>
            <a:ext cx="8280920" cy="14942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Dorset’s Homes</a:t>
            </a:r>
          </a:p>
          <a:p>
            <a:pPr marL="982980" lvl="2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Industry accounts for around 33% of Dorset’s carbon footprint</a:t>
            </a:r>
          </a:p>
          <a:p>
            <a:pPr marL="1268730" lvl="2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0F92C8-D605-4003-A7EB-2950D3A8134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7784" y="2681795"/>
            <a:ext cx="5760640" cy="366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175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Measures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 1 Action:</a:t>
            </a:r>
          </a:p>
          <a:p>
            <a:pPr marL="640080" lvl="1">
              <a:spcBef>
                <a:spcPts val="1200"/>
              </a:spcBef>
            </a:pPr>
            <a:r>
              <a:rPr lang="en-GB" sz="9600" dirty="0">
                <a:latin typeface="Arial" panose="020B0604020202020204" pitchFamily="34" charset="0"/>
                <a:cs typeface="Arial" panose="020B0604020202020204" pitchFamily="34" charset="0"/>
              </a:rPr>
              <a:t>INSULATE</a:t>
            </a:r>
          </a:p>
          <a:p>
            <a:pPr marL="640080" lvl="1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Healthy Homes Dorset can give grants </a:t>
            </a:r>
          </a:p>
          <a:p>
            <a:pPr marL="640080" lvl="1">
              <a:spcBef>
                <a:spcPts val="1200"/>
              </a:spcBef>
            </a:pPr>
            <a:r>
              <a:rPr lang="en-GB" sz="2400" dirty="0">
                <a:hlinkClick r:id="rId4"/>
              </a:rPr>
              <a:t>https://www.healthyhomesdorset.org.uk/</a:t>
            </a:r>
            <a:endParaRPr lang="en-GB" sz="2400" dirty="0"/>
          </a:p>
          <a:p>
            <a:pPr marL="640080" lvl="1">
              <a:spcBef>
                <a:spcPts val="1200"/>
              </a:spcBef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0" lvl="1">
              <a:spcBef>
                <a:spcPts val="1200"/>
              </a:spcBef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Don’t forget any hot water cylinder!</a:t>
            </a:r>
            <a:endParaRPr lang="en-GB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290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Measures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Actions: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Turn down the thermostat and wear more clothes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Radiator reflectors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Control your heating in detail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Close the curtains when the heating is on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Switch to LED lights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Use cold water rather than hot (washing machine)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Install aerated shower and taps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Dry your clothes outside, not in a tumble dryer,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whenever possible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Consider renewable energy</a:t>
            </a: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795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2348880"/>
            <a:ext cx="8280920" cy="2631548"/>
          </a:xfrm>
        </p:spPr>
        <p:txBody>
          <a:bodyPr>
            <a:no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Motivations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Climate Change (EMERGENCY!!!)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Peak Oil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Energy Security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Running costs (increasing!)</a:t>
            </a: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385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Measures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Renewable Energy: Wide-View Usefulness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Every house should have PV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Off the gas grid: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switch to an ASHP or biomass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On the gas grid: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Either switch to an ASHP, or add one in preparation for hybrid ASHP/hydrogen </a:t>
            </a: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Image result for house solar pv">
            <a:extLst>
              <a:ext uri="{FF2B5EF4-FFF2-40B4-BE49-F238E27FC236}">
                <a16:creationId xmlns:a16="http://schemas.microsoft.com/office/drawing/2014/main" id="{591C0125-CD2B-4EE1-82F3-50314C5FD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1988840"/>
            <a:ext cx="7596336" cy="379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38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Measures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Renewable Energy: Money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No subsidies for renewable electricity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Some still for heat (biomass, heat pumps)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Within a few years, batteries will be cheap enough that they will make solar PV pay for itself in 5-8 years (but not yet, in my experience)</a:t>
            </a: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Image result for tesla powerwall">
            <a:extLst>
              <a:ext uri="{FF2B5EF4-FFF2-40B4-BE49-F238E27FC236}">
                <a16:creationId xmlns:a16="http://schemas.microsoft.com/office/drawing/2014/main" id="{2C540062-2BBC-47E0-B5F6-69DA126015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8104" y="3789040"/>
            <a:ext cx="3168352" cy="3098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7946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74032" y="2702644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Individuals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606100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Individual Measures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can we all do?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Ask your political representatives what the plan is: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1950" dirty="0">
                <a:latin typeface="Arial" panose="020B0604020202020204" pitchFamily="34" charset="0"/>
                <a:cs typeface="Arial" panose="020B0604020202020204" pitchFamily="34" charset="0"/>
              </a:rPr>
              <a:t>How will we do heat?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1950" dirty="0">
                <a:latin typeface="Arial" panose="020B0604020202020204" pitchFamily="34" charset="0"/>
                <a:cs typeface="Arial" panose="020B0604020202020204" pitchFamily="34" charset="0"/>
              </a:rPr>
              <a:t>How will we do transport?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1950" dirty="0">
                <a:latin typeface="Arial" panose="020B0604020202020204" pitchFamily="34" charset="0"/>
                <a:cs typeface="Arial" panose="020B0604020202020204" pitchFamily="34" charset="0"/>
              </a:rPr>
              <a:t>How will we generate all of the electricity and hydrogen renewably? (remember the factor of </a:t>
            </a:r>
            <a:r>
              <a:rPr lang="en-GB" sz="19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or </a:t>
            </a:r>
            <a:r>
              <a:rPr lang="en-GB" sz="1950" dirty="0">
                <a:latin typeface="Arial" panose="020B0604020202020204" pitchFamily="34" charset="0"/>
                <a:cs typeface="Arial" panose="020B0604020202020204" pitchFamily="34" charset="0"/>
              </a:rPr>
              <a:t>1000!)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Alter your behaviour: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1950" dirty="0">
                <a:latin typeface="Arial" panose="020B0604020202020204" pitchFamily="34" charset="0"/>
                <a:cs typeface="Arial" panose="020B0604020202020204" pitchFamily="34" charset="0"/>
              </a:rPr>
              <a:t>Drive less (walk/cycle/bus/train/work from home)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1950" dirty="0">
                <a:latin typeface="Arial" panose="020B0604020202020204" pitchFamily="34" charset="0"/>
                <a:cs typeface="Arial" panose="020B0604020202020204" pitchFamily="34" charset="0"/>
              </a:rPr>
              <a:t>Fly less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1950" dirty="0">
                <a:latin typeface="Arial" panose="020B0604020202020204" pitchFamily="34" charset="0"/>
                <a:cs typeface="Arial" panose="020B0604020202020204" pitchFamily="34" charset="0"/>
              </a:rPr>
              <a:t>Turn stuff off!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1950" dirty="0">
                <a:latin typeface="Arial" panose="020B0604020202020204" pitchFamily="34" charset="0"/>
                <a:cs typeface="Arial" panose="020B0604020202020204" pitchFamily="34" charset="0"/>
              </a:rPr>
              <a:t>Ensure that food waste goes in brown box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1950" dirty="0">
                <a:latin typeface="Arial" panose="020B0604020202020204" pitchFamily="34" charset="0"/>
                <a:cs typeface="Arial" panose="020B0604020202020204" pitchFamily="34" charset="0"/>
              </a:rPr>
              <a:t>Think about what you buy</a:t>
            </a: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837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Individual Measures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3802" y="1574677"/>
            <a:ext cx="8280920" cy="2631548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can we all do?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Think about what you buy: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Buy less new stuff (half of UK emissions?)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Spend more for a more sustainable version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Buy in-season food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Reduce consumption of meat and dairy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Avoid buying palm oil products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57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Individual Measures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can we all do?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Understand the size of the change that is needed: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The factor of 1,000 in renewable energy in Dorset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Many aspects of life will need to change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The UK is going to need spend around £1trillion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Accept that this is going to impinge on your wealth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222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Individual Measures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can some of us do?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Switch to an electric car: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1950" dirty="0">
                <a:latin typeface="Arial" panose="020B0604020202020204" pitchFamily="34" charset="0"/>
                <a:cs typeface="Arial" panose="020B0604020202020204" pitchFamily="34" charset="0"/>
              </a:rPr>
              <a:t>Cheaper to tax and fuel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1950" dirty="0">
                <a:latin typeface="Arial" panose="020B0604020202020204" pitchFamily="34" charset="0"/>
                <a:cs typeface="Arial" panose="020B0604020202020204" pitchFamily="34" charset="0"/>
              </a:rPr>
              <a:t>Much easier to drive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1950" dirty="0">
                <a:latin typeface="Arial" panose="020B0604020202020204" pitchFamily="34" charset="0"/>
                <a:cs typeface="Arial" panose="020B0604020202020204" pitchFamily="34" charset="0"/>
              </a:rPr>
              <a:t>Currently limited range (90 miles budget models, 300m for £37k) and charge times (20 mins to 8 hrs)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If you do drive a petrol/diesel car: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1950" dirty="0">
                <a:latin typeface="Arial" panose="020B0604020202020204" pitchFamily="34" charset="0"/>
                <a:cs typeface="Arial" panose="020B0604020202020204" pitchFamily="34" charset="0"/>
              </a:rPr>
              <a:t>Learn to </a:t>
            </a:r>
            <a:r>
              <a:rPr lang="en-GB" sz="1950" dirty="0" err="1">
                <a:latin typeface="Arial" panose="020B0604020202020204" pitchFamily="34" charset="0"/>
                <a:cs typeface="Arial" panose="020B0604020202020204" pitchFamily="34" charset="0"/>
              </a:rPr>
              <a:t>ecodrive</a:t>
            </a:r>
            <a:endParaRPr lang="en-GB" sz="1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Buy locally-sourced container-free food: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1950" dirty="0">
                <a:latin typeface="Arial" panose="020B0604020202020204" pitchFamily="34" charset="0"/>
                <a:cs typeface="Arial" panose="020B0604020202020204" pitchFamily="34" charset="0"/>
              </a:rPr>
              <a:t>Various local shops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1950" dirty="0">
                <a:latin typeface="Arial" panose="020B0604020202020204" pitchFamily="34" charset="0"/>
                <a:cs typeface="Arial" panose="020B0604020202020204" pitchFamily="34" charset="0"/>
              </a:rPr>
              <a:t>Balance of this and driving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1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936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61321" y="2348880"/>
            <a:ext cx="80386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+mj-lt"/>
            </a:endParaRPr>
          </a:p>
          <a:p>
            <a:endParaRPr lang="en-GB" dirty="0">
              <a:latin typeface="+mj-lt"/>
            </a:endParaRP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DA295FC1-C066-4172-8128-3328623C4E39}"/>
              </a:ext>
            </a:extLst>
          </p:cNvPr>
          <p:cNvSpPr txBox="1">
            <a:spLocks/>
          </p:cNvSpPr>
          <p:nvPr/>
        </p:nvSpPr>
        <p:spPr>
          <a:xfrm>
            <a:off x="8652" y="2348880"/>
            <a:ext cx="9144000" cy="7623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72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F606D0-0C23-4F88-AB46-DD3D69733EB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4528" y="5150589"/>
            <a:ext cx="2232248" cy="99111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0038ADB-D2F8-464E-9612-C668AE7056C9}"/>
              </a:ext>
            </a:extLst>
          </p:cNvPr>
          <p:cNvSpPr txBox="1"/>
          <p:nvPr/>
        </p:nvSpPr>
        <p:spPr>
          <a:xfrm>
            <a:off x="-7305" y="634073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8E92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www.lowcarbondorset.org.uk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0088A5-BC9A-4781-BEAC-32E617A8438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4240697"/>
            <a:ext cx="8483411" cy="200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36210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Something?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E28875F-C921-4382-B8AA-13C0F3A84D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705" y="1289596"/>
            <a:ext cx="7991475" cy="513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319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Motivations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412776"/>
            <a:ext cx="8280920" cy="2631548"/>
          </a:xfrm>
        </p:spPr>
        <p:txBody>
          <a:bodyPr>
            <a:no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endParaRPr lang="en-GB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FAD19A-47C4-4DB7-B084-98224069BC8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240" y="1308923"/>
            <a:ext cx="4235748" cy="378114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39E81EE-DC4E-4CE9-8FEA-C488497E1A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6739" y="1266344"/>
            <a:ext cx="3846969" cy="38237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FE015A-5344-4CFA-B024-14A2F590EA3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534962"/>
            <a:ext cx="9144000" cy="26353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B5E2617-407D-4872-9872-352E8B67B2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6438" y="2565905"/>
            <a:ext cx="7305675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760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and Nation Progress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Climate Change Policy:</a:t>
            </a:r>
          </a:p>
          <a:p>
            <a:pPr>
              <a:spcBef>
                <a:spcPts val="1200"/>
              </a:spcBef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Global:</a:t>
            </a:r>
          </a:p>
          <a:p>
            <a:pPr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Paris Climate Accord</a:t>
            </a:r>
          </a:p>
          <a:p>
            <a:pPr>
              <a:spcBef>
                <a:spcPts val="1200"/>
              </a:spcBef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Humankind committed to keeping warming down to below 2</a:t>
            </a:r>
            <a:r>
              <a:rPr lang="en-GB" sz="2100" baseline="30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C, and hoped to keep it below 1.5</a:t>
            </a:r>
            <a:r>
              <a:rPr lang="en-GB" sz="2100" baseline="30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  <a:p>
            <a:pPr>
              <a:spcBef>
                <a:spcPts val="1200"/>
              </a:spcBef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1.5</a:t>
            </a:r>
            <a:r>
              <a:rPr lang="en-GB" sz="2100" baseline="30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C involves </a:t>
            </a:r>
            <a:r>
              <a:rPr lang="en-GB" sz="2100" b="1" i="1" dirty="0">
                <a:latin typeface="Arial" panose="020B0604020202020204" pitchFamily="34" charset="0"/>
                <a:cs typeface="Arial" panose="020B0604020202020204" pitchFamily="34" charset="0"/>
              </a:rPr>
              <a:t>only </a:t>
            </a: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1.5 billion people being exposed to multiple severe climate risks</a:t>
            </a:r>
          </a:p>
          <a:p>
            <a:pPr>
              <a:spcBef>
                <a:spcPts val="1200"/>
              </a:spcBef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It has since presented a set of targets, which give a 3</a:t>
            </a:r>
            <a:r>
              <a:rPr lang="en-GB" sz="2100" baseline="30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C warming, and a plan to achieve those targets, which gives a  4</a:t>
            </a:r>
            <a:r>
              <a:rPr lang="en-GB" sz="2100" baseline="30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C warming</a:t>
            </a:r>
          </a:p>
          <a:p>
            <a:pPr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IPCC 1.5 degrees report</a:t>
            </a: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193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and Nation Progress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Climate Change Policy:</a:t>
            </a:r>
          </a:p>
          <a:p>
            <a:pPr marL="925830" lvl="1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UK: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1% of the world population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1% of world emissions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But we started the industrial revolution</a:t>
            </a:r>
          </a:p>
          <a:p>
            <a:pPr marL="1268730" lvl="2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2008 Climate Change Act</a:t>
            </a:r>
          </a:p>
          <a:p>
            <a:pPr marL="1611630" lvl="3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Target of 80% reduction of GHG emissions by 2050</a:t>
            </a:r>
          </a:p>
          <a:p>
            <a:pPr marL="1611630" lvl="3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World-leading amazingness!!</a:t>
            </a:r>
          </a:p>
          <a:p>
            <a:pPr marL="1611630" lvl="3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Initially made good progress</a:t>
            </a:r>
          </a:p>
          <a:p>
            <a:pPr marL="1611630" lvl="3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July 2019: Updated it to say 100% reduction</a:t>
            </a:r>
          </a:p>
          <a:p>
            <a:pPr marL="982980" lvl="2">
              <a:spcBef>
                <a:spcPts val="1200"/>
              </a:spcBef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C3DB21A-567D-4873-B00C-905EA74D33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608" y="2084251"/>
            <a:ext cx="74771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484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53C562-9D88-4493-B560-ED556449DD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2" y="344499"/>
            <a:ext cx="1078483" cy="106827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506400"/>
            <a:ext cx="7772400" cy="76236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rgbClr val="0397D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and Nation Progress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D80D1F-106B-4706-A7AC-5FE766B11099}"/>
              </a:ext>
            </a:extLst>
          </p:cNvPr>
          <p:cNvSpPr/>
          <p:nvPr/>
        </p:nvSpPr>
        <p:spPr>
          <a:xfrm>
            <a:off x="6372200" y="3573016"/>
            <a:ext cx="288032" cy="3096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DF352-88D4-4968-8732-5B90794EFFF9}"/>
              </a:ext>
            </a:extLst>
          </p:cNvPr>
          <p:cNvSpPr/>
          <p:nvPr/>
        </p:nvSpPr>
        <p:spPr>
          <a:xfrm>
            <a:off x="6444208" y="3789040"/>
            <a:ext cx="64807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88FED-7C64-4BF7-B7DE-66DE4EC80706}"/>
              </a:ext>
            </a:extLst>
          </p:cNvPr>
          <p:cNvSpPr/>
          <p:nvPr/>
        </p:nvSpPr>
        <p:spPr>
          <a:xfrm>
            <a:off x="5076056" y="6669360"/>
            <a:ext cx="1584176" cy="18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92CFE51-E53E-4F94-8128-E5073781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74677"/>
            <a:ext cx="8280920" cy="2631548"/>
          </a:xfrm>
        </p:spPr>
        <p:txBody>
          <a:bodyPr>
            <a:noAutofit/>
          </a:bodyPr>
          <a:lstStyle/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GB" sz="2800" b="1" dirty="0">
                <a:solidFill>
                  <a:srgbClr val="51B9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Climate Change Policy:</a:t>
            </a:r>
          </a:p>
          <a:p>
            <a:pPr marL="640080" lvl="1">
              <a:spcBef>
                <a:spcPts val="1200"/>
              </a:spcBef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EMERGENCY!!!!!!!!!!!!!!!</a:t>
            </a:r>
          </a:p>
          <a:p>
            <a:pPr marL="982980" lvl="2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1.5</a:t>
            </a:r>
            <a:r>
              <a:rPr lang="en-GB" sz="2250" baseline="30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C target</a:t>
            </a:r>
          </a:p>
          <a:p>
            <a:pPr marL="1325880" lvl="2" indent="-342900">
              <a:spcBef>
                <a:spcPts val="1200"/>
              </a:spcBef>
              <a:buFont typeface="Wingdings" panose="05000000000000000000" pitchFamily="2" charset="2"/>
              <a:buChar char="à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Physics models</a:t>
            </a:r>
          </a:p>
          <a:p>
            <a:pPr marL="1325880" lvl="2" indent="-342900">
              <a:spcBef>
                <a:spcPts val="1200"/>
              </a:spcBef>
              <a:buFont typeface="Wingdings" panose="05000000000000000000" pitchFamily="2" charset="2"/>
              <a:buChar char="à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Total emission budget</a:t>
            </a:r>
          </a:p>
          <a:p>
            <a:pPr marL="1325880" lvl="2" indent="-342900">
              <a:spcBef>
                <a:spcPts val="1200"/>
              </a:spcBef>
              <a:buFont typeface="Wingdings" panose="05000000000000000000" pitchFamily="2" charset="2"/>
              <a:buChar char="à"/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500 billion tonnes of CO</a:t>
            </a:r>
            <a:r>
              <a:rPr lang="en-GB" sz="2250" baseline="-25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2e</a:t>
            </a: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to have a 50% chance of staying below 1.5</a:t>
            </a:r>
            <a:r>
              <a:rPr lang="en-GB" sz="2250" baseline="30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</a:t>
            </a:r>
          </a:p>
          <a:p>
            <a:pPr marL="982980" lvl="2">
              <a:spcBef>
                <a:spcPts val="1200"/>
              </a:spcBef>
            </a:pPr>
            <a:r>
              <a:rPr lang="en-GB" sz="2250" dirty="0">
                <a:latin typeface="Arial" panose="020B0604020202020204" pitchFamily="34" charset="0"/>
                <a:cs typeface="Arial" panose="020B0604020202020204" pitchFamily="34" charset="0"/>
              </a:rPr>
              <a:t>Current emissions:</a:t>
            </a:r>
          </a:p>
          <a:p>
            <a:pPr marL="1325880" lvl="3">
              <a:spcBef>
                <a:spcPts val="1200"/>
              </a:spcBef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55 billion tonnes per year</a:t>
            </a:r>
          </a:p>
          <a:p>
            <a:pPr marL="1325880" lvl="3">
              <a:spcBef>
                <a:spcPts val="1200"/>
              </a:spcBef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500 / 55 = EMERGENCY!</a:t>
            </a:r>
          </a:p>
          <a:p>
            <a:pPr marL="1325880" lvl="3">
              <a:spcBef>
                <a:spcPts val="1200"/>
              </a:spcBef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&lt;10 years at the current rate</a:t>
            </a:r>
          </a:p>
          <a:p>
            <a:pPr marL="982980" lvl="2">
              <a:spcBef>
                <a:spcPts val="1200"/>
              </a:spcBef>
            </a:pPr>
            <a:endParaRPr lang="en-GB" sz="22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endParaRPr lang="en-GB" sz="2800" b="1" dirty="0">
              <a:solidFill>
                <a:srgbClr val="51B9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596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8216</TotalTime>
  <Words>2202</Words>
  <Application>Microsoft Office PowerPoint</Application>
  <PresentationFormat>On-screen Show (4:3)</PresentationFormat>
  <Paragraphs>538</Paragraphs>
  <Slides>58</Slides>
  <Notes>58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3" baseType="lpstr">
      <vt:lpstr>Arial</vt:lpstr>
      <vt:lpstr>Calibri</vt:lpstr>
      <vt:lpstr>Calibri Light</vt:lpstr>
      <vt:lpstr>Wingdings</vt:lpstr>
      <vt:lpstr>1_Office Theme</vt:lpstr>
      <vt:lpstr>PowerPoint Presentation</vt:lpstr>
      <vt:lpstr>Contents</vt:lpstr>
      <vt:lpstr>Introduction</vt:lpstr>
      <vt:lpstr>Low Carbon Dorset  </vt:lpstr>
      <vt:lpstr>Motivations</vt:lpstr>
      <vt:lpstr>Motivations</vt:lpstr>
      <vt:lpstr>Global and Nation Progress</vt:lpstr>
      <vt:lpstr>Global and Nation Progress</vt:lpstr>
      <vt:lpstr>Global and Nation Progress</vt:lpstr>
      <vt:lpstr>Global and Nation Progress</vt:lpstr>
      <vt:lpstr>Global and Nation Progress</vt:lpstr>
      <vt:lpstr>Dorset</vt:lpstr>
      <vt:lpstr>Dorset</vt:lpstr>
      <vt:lpstr>Dorset</vt:lpstr>
      <vt:lpstr>Dorset</vt:lpstr>
      <vt:lpstr>Dorset</vt:lpstr>
      <vt:lpstr>Dorset</vt:lpstr>
      <vt:lpstr>Businesses</vt:lpstr>
      <vt:lpstr>Business Impacts</vt:lpstr>
      <vt:lpstr>Business Impacts</vt:lpstr>
      <vt:lpstr>Actions (All)</vt:lpstr>
      <vt:lpstr>Actions (Business)</vt:lpstr>
      <vt:lpstr>Actions (Business)</vt:lpstr>
      <vt:lpstr>Actions (All)</vt:lpstr>
      <vt:lpstr>Actions (Business)</vt:lpstr>
      <vt:lpstr>Actions (Business)</vt:lpstr>
      <vt:lpstr>Actions (All)</vt:lpstr>
      <vt:lpstr>Actions (All)</vt:lpstr>
      <vt:lpstr>Actions (All)</vt:lpstr>
      <vt:lpstr>Actions (Business)</vt:lpstr>
      <vt:lpstr>Actions (Business)</vt:lpstr>
      <vt:lpstr>Actions (All)</vt:lpstr>
      <vt:lpstr>Actions</vt:lpstr>
      <vt:lpstr>Actions</vt:lpstr>
      <vt:lpstr>Actions</vt:lpstr>
      <vt:lpstr>Actions</vt:lpstr>
      <vt:lpstr>Actions (All)</vt:lpstr>
      <vt:lpstr>Actions (Business)</vt:lpstr>
      <vt:lpstr>Business Examples</vt:lpstr>
      <vt:lpstr>Business Examples</vt:lpstr>
      <vt:lpstr>Business Examples</vt:lpstr>
      <vt:lpstr>Business Examples</vt:lpstr>
      <vt:lpstr>Business Examples</vt:lpstr>
      <vt:lpstr>Town/Parish Councils</vt:lpstr>
      <vt:lpstr>Town/Parish Councils</vt:lpstr>
      <vt:lpstr>Homes</vt:lpstr>
      <vt:lpstr>Home Impacts</vt:lpstr>
      <vt:lpstr>Home Measures</vt:lpstr>
      <vt:lpstr>Home Measures</vt:lpstr>
      <vt:lpstr>Home Measures</vt:lpstr>
      <vt:lpstr>Home Measures</vt:lpstr>
      <vt:lpstr>Individuals</vt:lpstr>
      <vt:lpstr>Individual Measures</vt:lpstr>
      <vt:lpstr>Individual Measures</vt:lpstr>
      <vt:lpstr>Individual Measures</vt:lpstr>
      <vt:lpstr>Individual Measures</vt:lpstr>
      <vt:lpstr>PowerPoint Presentation</vt:lpstr>
      <vt:lpstr>Something?</vt:lpstr>
    </vt:vector>
  </TitlesOfParts>
  <Company>Dorset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Dorset Low Carbon Economy Programme</dc:title>
  <dc:creator>DCC</dc:creator>
  <cp:lastModifiedBy>Ali Burnett</cp:lastModifiedBy>
  <cp:revision>244</cp:revision>
  <cp:lastPrinted>2016-09-15T10:49:23Z</cp:lastPrinted>
  <dcterms:created xsi:type="dcterms:W3CDTF">2016-01-24T14:47:25Z</dcterms:created>
  <dcterms:modified xsi:type="dcterms:W3CDTF">2019-11-03T11:28:19Z</dcterms:modified>
</cp:coreProperties>
</file>